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sldIdLst>
    <p:sldId id="258" r:id="rId6"/>
    <p:sldId id="257" r:id="rId7"/>
    <p:sldId id="293" r:id="rId8"/>
    <p:sldId id="284" r:id="rId9"/>
    <p:sldId id="277" r:id="rId10"/>
    <p:sldId id="285" r:id="rId11"/>
    <p:sldId id="286" r:id="rId12"/>
    <p:sldId id="287" r:id="rId13"/>
    <p:sldId id="288" r:id="rId14"/>
    <p:sldId id="289" r:id="rId15"/>
    <p:sldId id="290" r:id="rId16"/>
    <p:sldId id="259" r:id="rId17"/>
    <p:sldId id="294" r:id="rId18"/>
    <p:sldId id="275" r:id="rId19"/>
    <p:sldId id="260" r:id="rId20"/>
    <p:sldId id="263" r:id="rId21"/>
    <p:sldId id="274" r:id="rId22"/>
    <p:sldId id="264" r:id="rId23"/>
    <p:sldId id="265" r:id="rId24"/>
    <p:sldId id="266" r:id="rId25"/>
    <p:sldId id="261" r:id="rId26"/>
    <p:sldId id="295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9F602F-08F6-3C70-458A-F9FD8457B6D5}" name="Tanis Davey" initials="TD" userId="S::tdavey@yukonu.ca::c18e1abb-c384-40c7-b6d2-149f5a5a4d34" providerId="AD"/>
  <p188:author id="{4EFEE534-3A5C-1258-723C-2EEB6AAAB520}" name="Bronwyn Hancock" initials="BH" userId="S::bhancock@yukonu.ca::d6f43dff-34f3-4ff4-9281-b32e39a9ef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51F91"/>
    <a:srgbClr val="00C2BD"/>
    <a:srgbClr val="17202D"/>
    <a:srgbClr val="050505"/>
    <a:srgbClr val="33ACA7"/>
    <a:srgbClr val="1DF6C7"/>
    <a:srgbClr val="B4F2FF"/>
    <a:srgbClr val="B1F1FF"/>
    <a:srgbClr val="68F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9D271-2A53-4416-80C6-D2A81ACA591F}" v="11" dt="2022-11-18T15:23:28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Horton" userId="0424c8e3-955f-4544-b36c-0573b9f0b474" providerId="ADAL" clId="{7E99D271-2A53-4416-80C6-D2A81ACA591F}"/>
    <pc:docChg chg="delSld modSld">
      <pc:chgData name="Brian Horton" userId="0424c8e3-955f-4544-b36c-0573b9f0b474" providerId="ADAL" clId="{7E99D271-2A53-4416-80C6-D2A81ACA591F}" dt="2022-11-25T16:05:48.536" v="300" actId="2696"/>
      <pc:docMkLst>
        <pc:docMk/>
      </pc:docMkLst>
      <pc:sldChg chg="del">
        <pc:chgData name="Brian Horton" userId="0424c8e3-955f-4544-b36c-0573b9f0b474" providerId="ADAL" clId="{7E99D271-2A53-4416-80C6-D2A81ACA591F}" dt="2022-11-25T16:05:48.536" v="300" actId="2696"/>
        <pc:sldMkLst>
          <pc:docMk/>
          <pc:sldMk cId="888806317" sldId="269"/>
        </pc:sldMkLst>
      </pc:sldChg>
      <pc:sldChg chg="modSp mod">
        <pc:chgData name="Brian Horton" userId="0424c8e3-955f-4544-b36c-0573b9f0b474" providerId="ADAL" clId="{7E99D271-2A53-4416-80C6-D2A81ACA591F}" dt="2022-11-25T16:05:24.031" v="299" actId="20577"/>
        <pc:sldMkLst>
          <pc:docMk/>
          <pc:sldMk cId="2560588257" sldId="293"/>
        </pc:sldMkLst>
        <pc:spChg chg="mod">
          <ac:chgData name="Brian Horton" userId="0424c8e3-955f-4544-b36c-0573b9f0b474" providerId="ADAL" clId="{7E99D271-2A53-4416-80C6-D2A81ACA591F}" dt="2022-11-25T16:05:24.031" v="299" actId="20577"/>
          <ac:spMkLst>
            <pc:docMk/>
            <pc:sldMk cId="2560588257" sldId="29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414F-6C09-43EC-8DB8-C8412D981324}" type="datetimeFigureOut">
              <a:rPr lang="en-CA" smtClean="0"/>
              <a:t>2022-12-01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734D5-8D62-4238-9B68-43FF6BB458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87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734D5-8D62-4238-9B68-43FF6BB458E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855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734D5-8D62-4238-9B68-43FF6BB458E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876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734D5-8D62-4238-9B68-43FF6BB458E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669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734D5-8D62-4238-9B68-43FF6BB458E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05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734D5-8D62-4238-9B68-43FF6BB458E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340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734D5-8D62-4238-9B68-43FF6BB458E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37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734D5-8D62-4238-9B68-43FF6BB458E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07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734D5-8D62-4238-9B68-43FF6BB458E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7691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734D5-8D62-4238-9B68-43FF6BB458E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002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6e1a2ed28_3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Jim to introduce Fiona</a:t>
            </a:r>
            <a:endParaRPr/>
          </a:p>
        </p:txBody>
      </p:sp>
      <p:sp>
        <p:nvSpPr>
          <p:cNvPr id="297" name="Google Shape;297;g106e1a2ed28_3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731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6e1a2ed28_3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106e1a2ed28_3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/>
          </a:p>
        </p:txBody>
      </p:sp>
      <p:sp>
        <p:nvSpPr>
          <p:cNvPr id="320" name="Google Shape;320;g106e1a2ed28_3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31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06e1a2ed28_3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106e1a2ed28_3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The assessment process includes participation from: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All orders of government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Private sector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Professional associations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NGO’s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Academics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Indigenous organizations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Members of the public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100’s more involved in the overall process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~5000 comments received </a:t>
            </a:r>
            <a:endParaRPr/>
          </a:p>
        </p:txBody>
      </p:sp>
      <p:sp>
        <p:nvSpPr>
          <p:cNvPr id="329" name="Google Shape;329;g106e1a2ed28_3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87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6e1a2ed28_3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g106e1a2ed28_3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012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06e1a2ed28_3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106e1a2ed28_3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411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06e1a2ed28_3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106e1a2ed28_3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28 case stories for Atlantic Canada  + x number from the chapter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106e1a2ed28_3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69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6e1a2ed28_3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g106e1a2ed28_3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54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734D5-8D62-4238-9B68-43FF6BB458E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23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_ChangingClimate_Content_Option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32" y="4813354"/>
            <a:ext cx="3046933" cy="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8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_ChangingClimate_Content_Option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32" y="4813354"/>
            <a:ext cx="3046933" cy="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9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_ChangingClimate_Content_Option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32" y="4813354"/>
            <a:ext cx="3046933" cy="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title</a:t>
            </a:r>
            <a:r>
              <a:rPr lang="fr-CA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0636" y="5071201"/>
            <a:ext cx="9394098" cy="144598"/>
          </a:xfrm>
          <a:prstGeom prst="rect">
            <a:avLst/>
          </a:prstGeom>
          <a:solidFill>
            <a:srgbClr val="F3AE0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owerPoint_ChangingClimate_Content_Option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32" y="4813354"/>
            <a:ext cx="3046933" cy="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7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owerPoint_ChangingClimate_Content_Option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32" y="4813354"/>
            <a:ext cx="3046933" cy="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owerPoint_ChangingClimate_Content_Option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32" y="4813354"/>
            <a:ext cx="3046933" cy="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PowerPoint_ChangingClimate_Content_Option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32" y="4813354"/>
            <a:ext cx="3046933" cy="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3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PowerPoint_ChangingClimate_Content_Option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32" y="4813354"/>
            <a:ext cx="3046933" cy="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6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owerPoint_ChangingClimate_Content_Option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32" y="4813354"/>
            <a:ext cx="3046933" cy="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owerPoint_ChangingClimate_Content_Option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32" y="4813354"/>
            <a:ext cx="3046933" cy="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CE8F-35D6-4547-B0B6-CB1C9F466D4B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B54F-3DF1-3B4C-BE5C-6DCDBAFAB0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85676" y="5089956"/>
            <a:ext cx="9323541" cy="95752"/>
          </a:xfrm>
          <a:prstGeom prst="rect">
            <a:avLst/>
          </a:prstGeom>
          <a:solidFill>
            <a:srgbClr val="F3AE0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gingclimate.ca/case-stud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an.gc.ca/maps-tools-and-publications/publications/climate-change-publications/canada-changing-climate-reports/canada-changing-climate-national-issues/2109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changingclimate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37924"/>
            <a:ext cx="9144000" cy="743059"/>
          </a:xfrm>
          <a:solidFill>
            <a:srgbClr val="00C2BD"/>
          </a:solidFill>
        </p:spPr>
        <p:txBody>
          <a:bodyPr anchor="ctr" anchorCtr="0">
            <a:normAutofit fontScale="92500" lnSpcReduction="20000"/>
          </a:bodyPr>
          <a:lstStyle/>
          <a:p>
            <a:endParaRPr lang="en-US" sz="2400" b="1">
              <a:solidFill>
                <a:srgbClr val="17202D"/>
              </a:solidFill>
            </a:endParaRPr>
          </a:p>
          <a:p>
            <a:r>
              <a:rPr lang="en-US" sz="2400" b="1">
                <a:solidFill>
                  <a:srgbClr val="17202D"/>
                </a:solidFill>
              </a:rPr>
              <a:t>Chapter 6: Northern Canada</a:t>
            </a:r>
          </a:p>
          <a:p>
            <a:pPr algn="l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100" y="3737924"/>
            <a:ext cx="3371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/>
              <a:t>Dec. 7, 2022</a:t>
            </a:r>
          </a:p>
          <a:p>
            <a:r>
              <a:rPr lang="en-CA" sz="1400" err="1"/>
              <a:t>ArcticNet</a:t>
            </a:r>
            <a:r>
              <a:rPr lang="en-CA" sz="1400"/>
              <a:t> </a:t>
            </a:r>
            <a:br>
              <a:rPr lang="en-CA" sz="1400"/>
            </a:br>
            <a:r>
              <a:rPr lang="en-CA" sz="1400"/>
              <a:t>Annual Scientific Meeting </a:t>
            </a:r>
          </a:p>
        </p:txBody>
      </p:sp>
    </p:spTree>
    <p:extLst>
      <p:ext uri="{BB962C8B-B14F-4D97-AF65-F5344CB8AC3E}">
        <p14:creationId xmlns:p14="http://schemas.microsoft.com/office/powerpoint/2010/main" val="387150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"/>
          <p:cNvSpPr txBox="1"/>
          <p:nvPr/>
        </p:nvSpPr>
        <p:spPr>
          <a:xfrm>
            <a:off x="348096" y="1196527"/>
            <a:ext cx="3907132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n-CA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An interactive, searchable map with examples of adaptation in practice from a range of sources in Canada, including the National Knowledge Assessment:</a:t>
            </a:r>
            <a:endParaRPr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341313" indent="-161925">
              <a:spcBef>
                <a:spcPts val="9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 sz="160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Targeted to decision-makers and adaptation practitioners </a:t>
            </a:r>
            <a:endParaRPr sz="1600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341313" indent="-161925">
              <a:spcBef>
                <a:spcPts val="9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 sz="160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Available at:           </a:t>
            </a:r>
            <a:r>
              <a:rPr lang="en-CA" sz="1600" u="sng">
                <a:latin typeface="+mj-lt"/>
                <a:ea typeface="Segoe UI Symbol" panose="020B0502040204020203" pitchFamily="34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changingclimate.ca/</a:t>
            </a:r>
            <a:r>
              <a:rPr lang="en-CA" sz="1600" u="sng">
                <a:solidFill>
                  <a:srgbClr val="0000FF"/>
                </a:solidFill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map</a:t>
            </a:r>
            <a:r>
              <a:rPr lang="en-CA" sz="160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 </a:t>
            </a:r>
            <a:endParaRPr sz="1600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342892" indent="-228592">
              <a:spcBef>
                <a:spcPts val="360"/>
              </a:spcBef>
              <a:buClr>
                <a:schemeClr val="dk1"/>
              </a:buClr>
              <a:buSzPts val="24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196527"/>
            <a:ext cx="4152509" cy="195453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9"/>
          <p:cNvSpPr txBox="1">
            <a:spLocks noGrp="1"/>
          </p:cNvSpPr>
          <p:nvPr>
            <p:ph type="sldNum" idx="12"/>
          </p:nvPr>
        </p:nvSpPr>
        <p:spPr>
          <a:xfrm>
            <a:off x="6953250" y="4881564"/>
            <a:ext cx="2133675" cy="27382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fld id="{00000000-1234-1234-1234-123412341234}" type="slidenum">
              <a:rPr lang="en-CA"/>
              <a:pPr>
                <a:buClr>
                  <a:srgbClr val="000000"/>
                </a:buClr>
                <a:buSzPts val="1600"/>
              </a:pPr>
              <a:t>10</a:t>
            </a:fld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49A015-A31F-2344-85AA-40C898C11CB2}"/>
              </a:ext>
            </a:extLst>
          </p:cNvPr>
          <p:cNvSpPr txBox="1">
            <a:spLocks/>
          </p:cNvSpPr>
          <p:nvPr/>
        </p:nvSpPr>
        <p:spPr>
          <a:xfrm>
            <a:off x="0" y="221050"/>
            <a:ext cx="9144001" cy="5654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>
                <a:solidFill>
                  <a:srgbClr val="251F91"/>
                </a:solidFill>
                <a:ea typeface="Segoe UI Symbol"/>
                <a:cs typeface="Arial"/>
              </a:rPr>
              <a:t>Map of Adaptation Actions provides </a:t>
            </a:r>
          </a:p>
          <a:p>
            <a:r>
              <a:rPr lang="en-CA" sz="2400" b="1">
                <a:solidFill>
                  <a:srgbClr val="251F91"/>
                </a:solidFill>
                <a:ea typeface="Segoe UI Symbol"/>
                <a:cs typeface="Arial"/>
              </a:rPr>
              <a:t>examples of adaptation in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14" y="2951226"/>
            <a:ext cx="3840480" cy="1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3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0"/>
          <p:cNvSpPr txBox="1">
            <a:spLocks noGrp="1"/>
          </p:cNvSpPr>
          <p:nvPr>
            <p:ph type="body" idx="1"/>
          </p:nvPr>
        </p:nvSpPr>
        <p:spPr>
          <a:xfrm>
            <a:off x="263237" y="1227905"/>
            <a:ext cx="5042863" cy="37842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341313" indent="-161925">
              <a:spcBef>
                <a:spcPts val="1200"/>
              </a:spcBef>
              <a:buClr>
                <a:schemeClr val="tx2"/>
              </a:buClr>
              <a:buSzPct val="100000"/>
            </a:pPr>
            <a:r>
              <a:rPr lang="en-CA" sz="1800" dirty="0">
                <a:latin typeface="+mj-lt"/>
                <a:ea typeface="Segoe UI Symbol" panose="020B0502040204020203" pitchFamily="34" charset="0"/>
              </a:rPr>
              <a:t>Visit </a:t>
            </a:r>
            <a:r>
              <a:rPr lang="en-CA" sz="1800" b="1" u="sng" dirty="0">
                <a:solidFill>
                  <a:srgbClr val="0000FF"/>
                </a:solidFill>
                <a:latin typeface="+mj-lt"/>
                <a:ea typeface="Segoe UI Symbol" panose="020B0502040204020203" pitchFamily="34" charset="0"/>
              </a:rPr>
              <a:t>changingclimate.ca</a:t>
            </a:r>
            <a:r>
              <a:rPr lang="en-CA" sz="1800" dirty="0">
                <a:latin typeface="+mj-lt"/>
                <a:ea typeface="Segoe UI Symbol" panose="020B0502040204020203" pitchFamily="34" charset="0"/>
              </a:rPr>
              <a:t> to access the reports, check out the FAQs and share findings</a:t>
            </a:r>
          </a:p>
          <a:p>
            <a:pPr marL="341313" indent="-161925">
              <a:spcBef>
                <a:spcPts val="1200"/>
              </a:spcBef>
              <a:buClr>
                <a:schemeClr val="tx2"/>
              </a:buClr>
              <a:buSzPct val="100000"/>
            </a:pPr>
            <a:r>
              <a:rPr lang="en-CA" sz="1800" dirty="0">
                <a:latin typeface="+mj-lt"/>
                <a:ea typeface="Segoe UI Symbol" panose="020B0502040204020203" pitchFamily="34" charset="0"/>
              </a:rPr>
              <a:t>Visit </a:t>
            </a:r>
            <a:r>
              <a:rPr lang="en-CA" sz="1800" b="1" u="sng" dirty="0">
                <a:solidFill>
                  <a:srgbClr val="0000FF"/>
                </a:solidFill>
                <a:latin typeface="+mj-lt"/>
                <a:ea typeface="Segoe UI Symbol" panose="020B0502040204020203" pitchFamily="34" charset="0"/>
              </a:rPr>
              <a:t>adaptation.nrcan.gc.ca</a:t>
            </a:r>
            <a:r>
              <a:rPr lang="en-CA" sz="1800" dirty="0">
                <a:latin typeface="+mj-lt"/>
                <a:ea typeface="Segoe UI Symbol" panose="020B0502040204020203" pitchFamily="34" charset="0"/>
              </a:rPr>
              <a:t> to learn more about the assessment process</a:t>
            </a:r>
            <a:endParaRPr lang="en-CA" dirty="0">
              <a:latin typeface="+mj-lt"/>
              <a:ea typeface="Segoe UI Symbol" panose="020B0502040204020203" pitchFamily="34" charset="0"/>
            </a:endParaRPr>
          </a:p>
          <a:p>
            <a:pPr marL="341313" indent="-161925">
              <a:spcBef>
                <a:spcPts val="1200"/>
              </a:spcBef>
              <a:buClr>
                <a:schemeClr val="tx2"/>
              </a:buClr>
              <a:buSzPct val="100000"/>
            </a:pPr>
            <a:r>
              <a:rPr lang="en-CA" sz="1800" dirty="0">
                <a:latin typeface="+mj-lt"/>
                <a:ea typeface="Segoe UI Symbol" panose="020B0502040204020203" pitchFamily="34" charset="0"/>
              </a:rPr>
              <a:t>Questions? Send an email to </a:t>
            </a:r>
            <a:endParaRPr sz="1800" dirty="0">
              <a:latin typeface="+mj-lt"/>
              <a:ea typeface="Segoe UI Symbol" panose="020B0502040204020203" pitchFamily="34" charset="0"/>
            </a:endParaRPr>
          </a:p>
          <a:p>
            <a:pPr marL="360363" lvl="1" indent="0" defTabSz="360363">
              <a:spcBef>
                <a:spcPts val="0"/>
              </a:spcBef>
              <a:buClr>
                <a:schemeClr val="dk1"/>
              </a:buClr>
              <a:buSzPct val="98238"/>
              <a:buNone/>
            </a:pPr>
            <a:r>
              <a:rPr lang="en-CA" sz="1800" u="sng" dirty="0">
                <a:solidFill>
                  <a:srgbClr val="0000FF"/>
                </a:solidFill>
                <a:latin typeface="+mj-lt"/>
                <a:ea typeface="Segoe UI Symbol" panose="020B0502040204020203" pitchFamily="34" charset="0"/>
              </a:rPr>
              <a:t>adaptation@nrcan-rncan.gc.ca</a:t>
            </a:r>
          </a:p>
          <a:p>
            <a:pPr marL="360363" lvl="1" indent="0" defTabSz="360363">
              <a:spcBef>
                <a:spcPts val="0"/>
              </a:spcBef>
              <a:buClr>
                <a:schemeClr val="dk1"/>
              </a:buClr>
              <a:buSzPct val="98238"/>
              <a:buNone/>
            </a:pPr>
            <a:r>
              <a:rPr lang="en-CA" sz="1800" u="sng" dirty="0">
                <a:solidFill>
                  <a:srgbClr val="0000FF"/>
                </a:solidFill>
                <a:latin typeface="+mj-lt"/>
                <a:ea typeface="Segoe UI Symbol" panose="020B0502040204020203" pitchFamily="34" charset="0"/>
              </a:rPr>
              <a:t>Fiona.Warren@nrcan-rncan.gc.ca</a:t>
            </a:r>
            <a:endParaRPr sz="1800" dirty="0">
              <a:solidFill>
                <a:srgbClr val="0000FF"/>
              </a:solidFill>
              <a:latin typeface="+mj-lt"/>
              <a:ea typeface="Segoe UI Symbol" panose="020B0502040204020203" pitchFamily="34" charset="0"/>
            </a:endParaRPr>
          </a:p>
        </p:txBody>
      </p:sp>
      <p:pic>
        <p:nvPicPr>
          <p:cNvPr id="381" name="Google Shape;381;p50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6101" y="2763874"/>
            <a:ext cx="3294297" cy="186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0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8339" y="970433"/>
            <a:ext cx="3303971" cy="164717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0"/>
          <p:cNvSpPr txBox="1">
            <a:spLocks noGrp="1"/>
          </p:cNvSpPr>
          <p:nvPr>
            <p:ph type="sldNum" idx="12"/>
          </p:nvPr>
        </p:nvSpPr>
        <p:spPr>
          <a:xfrm>
            <a:off x="6953250" y="4881564"/>
            <a:ext cx="2133675" cy="27382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fld id="{00000000-1234-1234-1234-123412341234}" type="slidenum">
              <a:rPr lang="en-CA"/>
              <a:pPr>
                <a:buClr>
                  <a:srgbClr val="000000"/>
                </a:buClr>
                <a:buSzPts val="1600"/>
              </a:pPr>
              <a:t>11</a:t>
            </a:fld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49A015-A31F-2344-85AA-40C898C11CB2}"/>
              </a:ext>
            </a:extLst>
          </p:cNvPr>
          <p:cNvSpPr txBox="1">
            <a:spLocks/>
          </p:cNvSpPr>
          <p:nvPr/>
        </p:nvSpPr>
        <p:spPr>
          <a:xfrm>
            <a:off x="406399" y="662439"/>
            <a:ext cx="3833708" cy="5654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b="1">
                <a:solidFill>
                  <a:srgbClr val="251F91"/>
                </a:solidFill>
                <a:ea typeface="Segoe UI Symbol"/>
                <a:cs typeface="Arial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93133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11094"/>
            <a:ext cx="8042744" cy="611256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51F91"/>
                </a:solidFill>
              </a:rPr>
              <a:t>Our approach for the Northern Canada chapter</a:t>
            </a:r>
          </a:p>
        </p:txBody>
      </p:sp>
      <p:sp>
        <p:nvSpPr>
          <p:cNvPr id="6" name="Google Shape;360;p48"/>
          <p:cNvSpPr txBox="1"/>
          <p:nvPr/>
        </p:nvSpPr>
        <p:spPr>
          <a:xfrm>
            <a:off x="369131" y="862813"/>
            <a:ext cx="4675930" cy="362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85750" indent="-285750"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50" dirty="0" smtClean="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Key </a:t>
            </a:r>
            <a:r>
              <a:rPr lang="en-US" sz="1650" dirty="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message development and featured case stories were guided by an advisory committee through an iterative, consensus-based approach.</a:t>
            </a:r>
          </a:p>
          <a:p>
            <a:pPr marL="285750" indent="-285750"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endParaRPr lang="en-US" sz="1650" dirty="0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50" dirty="0" smtClean="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The </a:t>
            </a:r>
            <a:r>
              <a:rPr lang="en-US" sz="1650" dirty="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chapter features mostly northern authors who are diverse in their expertise and lived experience, and who draw on different forms of knowledge in their contributions.</a:t>
            </a:r>
          </a:p>
          <a:p>
            <a:pPr marL="285750" indent="-285750"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endParaRPr lang="en-US" sz="1650" dirty="0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650" dirty="0" smtClean="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Chapter </a:t>
            </a:r>
            <a:r>
              <a:rPr lang="en-US" sz="1650" dirty="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does not cover all northern climate change adaptation topics; captures what our advisors consider to be high priorities for the North.</a:t>
            </a:r>
            <a:endParaRPr sz="1050" dirty="0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62330"/>
            <a:ext cx="3025413" cy="39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1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DFE1-B92D-CFB7-572B-C45ACCE0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251F91"/>
                </a:solidFill>
              </a:rPr>
              <a:t>Cross-cutting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251F91"/>
                </a:solidFill>
              </a:rPr>
              <a:t>issues form a foundation </a:t>
            </a:r>
            <a:r>
              <a:rPr lang="en-US" sz="2400" b="1" dirty="0" smtClean="0">
                <a:solidFill>
                  <a:srgbClr val="251F91"/>
                </a:solidFill>
              </a:rPr>
              <a:t/>
            </a:r>
            <a:br>
              <a:rPr lang="en-US" sz="2400" b="1" dirty="0" smtClean="0">
                <a:solidFill>
                  <a:srgbClr val="251F91"/>
                </a:solidFill>
              </a:rPr>
            </a:br>
            <a:r>
              <a:rPr lang="en-US" sz="2400" b="1" dirty="0" smtClean="0">
                <a:solidFill>
                  <a:srgbClr val="251F91"/>
                </a:solidFill>
              </a:rPr>
              <a:t>for </a:t>
            </a:r>
            <a:r>
              <a:rPr lang="en-US" sz="2400" b="1" dirty="0">
                <a:solidFill>
                  <a:srgbClr val="251F91"/>
                </a:solidFill>
              </a:rPr>
              <a:t>efforts to build </a:t>
            </a:r>
            <a:r>
              <a:rPr lang="en-US" sz="2400" b="1" dirty="0" smtClean="0">
                <a:solidFill>
                  <a:srgbClr val="251F91"/>
                </a:solidFill>
              </a:rPr>
              <a:t>resilience</a:t>
            </a:r>
            <a:endParaRPr lang="en-US" sz="2400" b="1" dirty="0">
              <a:solidFill>
                <a:srgbClr val="251F9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C40D3-49FF-BB00-0054-39FA0A362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792"/>
            <a:ext cx="8229600" cy="30071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 b="0" i="0" u="none" strike="noStrike" baseline="0" dirty="0">
                <a:latin typeface="+mj-lt"/>
                <a:ea typeface="Roboto"/>
                <a:cs typeface="Roboto"/>
              </a:rPr>
              <a:t>Addressing urgent societal issues―such as housing shortages, education, food security and culturally appropriate health and wellness―is deeply </a:t>
            </a:r>
            <a:r>
              <a:rPr lang="en-US" sz="1800" dirty="0">
                <a:latin typeface="+mj-lt"/>
                <a:ea typeface="Roboto"/>
                <a:cs typeface="Roboto"/>
              </a:rPr>
              <a:t>intertwined </a:t>
            </a:r>
            <a:r>
              <a:rPr lang="en-US" sz="1800" b="0" i="0" u="none" strike="noStrike" baseline="0" dirty="0">
                <a:latin typeface="+mj-lt"/>
                <a:ea typeface="Roboto"/>
                <a:cs typeface="Roboto"/>
              </a:rPr>
              <a:t>with efforts to build resilience to climate change.</a:t>
            </a:r>
            <a:r>
              <a:rPr lang="en-US" sz="1800" dirty="0">
                <a:latin typeface="+mj-lt"/>
                <a:ea typeface="Roboto"/>
                <a:cs typeface="Roboto"/>
              </a:rPr>
              <a:t> </a:t>
            </a:r>
            <a:endParaRPr lang="en-US" sz="1800" b="0" i="0" u="none" strike="noStrike" baseline="0" dirty="0">
              <a:latin typeface="+mj-lt"/>
            </a:endParaRPr>
          </a:p>
          <a:p>
            <a:endParaRPr lang="en-US" sz="1800" b="0" i="0" u="none" strike="noStrike" baseline="0" dirty="0">
              <a:latin typeface="+mj-lt"/>
            </a:endParaRPr>
          </a:p>
          <a:p>
            <a:r>
              <a:rPr lang="en-US" sz="1800" b="0" i="0" u="none" strike="noStrike" baseline="0" dirty="0" smtClean="0">
                <a:latin typeface="+mj-lt"/>
              </a:rPr>
              <a:t>The </a:t>
            </a:r>
            <a:r>
              <a:rPr lang="en-US" sz="1800" b="0" i="0" u="none" strike="noStrike" baseline="0" dirty="0">
                <a:latin typeface="+mj-lt"/>
              </a:rPr>
              <a:t>impacts of colonialism and power differentials in Canada are critical factors in understanding adaptive capacity in the North, and continue to impact adaptive capacity </a:t>
            </a:r>
            <a:r>
              <a:rPr lang="en-US" sz="1800" b="0" i="0" u="none" strike="noStrike" baseline="0" dirty="0" smtClean="0">
                <a:latin typeface="+mj-lt"/>
              </a:rPr>
              <a:t>today.</a:t>
            </a:r>
            <a:endParaRPr lang="en-US" sz="1800" b="0" i="0" u="none" strike="noStrike" baseline="0" dirty="0">
              <a:latin typeface="+mj-lt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+mj-lt"/>
              </a:rPr>
              <a:t> </a:t>
            </a:r>
          </a:p>
          <a:p>
            <a:r>
              <a:rPr lang="en-US" sz="1800" dirty="0" smtClean="0">
                <a:effectLst/>
                <a:latin typeface="+mj-lt"/>
              </a:rPr>
              <a:t>Many </a:t>
            </a:r>
            <a:r>
              <a:rPr lang="en-US" sz="1800" dirty="0">
                <a:effectLst/>
                <a:latin typeface="+mj-lt"/>
              </a:rPr>
              <a:t>locally- and regionally-led projects and initiatives aimed at increasing cultural resilience also support climate </a:t>
            </a:r>
            <a:r>
              <a:rPr lang="en-US" sz="1800" dirty="0" smtClean="0">
                <a:effectLst/>
                <a:latin typeface="+mj-lt"/>
              </a:rPr>
              <a:t>change adaptation.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637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>
                <a:solidFill>
                  <a:srgbClr val="251F91"/>
                </a:solidFill>
              </a:rPr>
              <a:t>Northern Canada Chapter: Key Messages</a:t>
            </a:r>
            <a:endParaRPr lang="en-CA" sz="2800" b="1">
              <a:solidFill>
                <a:srgbClr val="251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467600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100" dirty="0"/>
              <a:t>Climate change is severely impacting northern landscapes and ecosystems</a:t>
            </a:r>
          </a:p>
          <a:p>
            <a:pPr marL="514350" indent="-514350">
              <a:buAutoNum type="arabicPeriod"/>
            </a:pPr>
            <a:r>
              <a:rPr lang="en-US" sz="2100" dirty="0"/>
              <a:t>Health impacts are intensifying and amplifying inequities in the North </a:t>
            </a:r>
          </a:p>
          <a:p>
            <a:pPr marL="514350" indent="-514350">
              <a:buAutoNum type="arabicPeriod"/>
            </a:pPr>
            <a:r>
              <a:rPr lang="en-US" sz="2100" dirty="0"/>
              <a:t>Safe travel in the North is threatened by climate </a:t>
            </a:r>
            <a:r>
              <a:rPr lang="en-US" sz="2100" dirty="0" smtClean="0"/>
              <a:t>change</a:t>
            </a:r>
            <a:endParaRPr lang="en-US" sz="2100" dirty="0"/>
          </a:p>
          <a:p>
            <a:pPr marL="514350" indent="-514350">
              <a:buAutoNum type="arabicPeriod"/>
            </a:pPr>
            <a:r>
              <a:rPr lang="en-US" sz="2100" dirty="0"/>
              <a:t>Northerners are leaders and innovators in climate change adaptation </a:t>
            </a:r>
          </a:p>
          <a:p>
            <a:pPr marL="514350" indent="-514350">
              <a:buAutoNum type="arabicPeriod"/>
            </a:pPr>
            <a:r>
              <a:rPr lang="en-US" sz="2100" dirty="0"/>
              <a:t>Recognizing inherent capacity is key to building climate resilience</a:t>
            </a:r>
            <a:endParaRPr lang="en-CA" sz="21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195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094"/>
            <a:ext cx="8042744" cy="611256"/>
          </a:xfrm>
        </p:spPr>
        <p:txBody>
          <a:bodyPr anchor="t">
            <a:normAutofit/>
          </a:bodyPr>
          <a:lstStyle/>
          <a:p>
            <a:pPr algn="l"/>
            <a:r>
              <a:rPr lang="en-US" sz="2400" dirty="0">
                <a:solidFill>
                  <a:srgbClr val="33ACA7"/>
                </a:solidFill>
              </a:rPr>
              <a:t>Key Message #1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729237"/>
            <a:ext cx="818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251F91"/>
                </a:solidFill>
              </a:rPr>
              <a:t>Climate </a:t>
            </a:r>
            <a:r>
              <a:rPr lang="en-US" sz="2200" b="1" dirty="0" smtClean="0">
                <a:solidFill>
                  <a:srgbClr val="251F91"/>
                </a:solidFill>
              </a:rPr>
              <a:t>change </a:t>
            </a:r>
            <a:r>
              <a:rPr lang="en-US" sz="2200" b="1" dirty="0">
                <a:solidFill>
                  <a:srgbClr val="251F91"/>
                </a:solidFill>
              </a:rPr>
              <a:t>is severely impacting northern landscapes and ecosystems  </a:t>
            </a:r>
            <a:endParaRPr lang="en-CA" sz="2200" b="1" dirty="0">
              <a:solidFill>
                <a:srgbClr val="251F9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32857"/>
            <a:ext cx="3967843" cy="2961766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Climate change is producing severe, and in many cases irreversible, changes to northern landscapes and ecosystems.</a:t>
            </a:r>
          </a:p>
          <a:p>
            <a:endParaRPr lang="en-US" sz="1600" b="1" dirty="0">
              <a:latin typeface="+mj-lt"/>
            </a:endParaRPr>
          </a:p>
          <a:p>
            <a:r>
              <a:rPr lang="en-US" sz="1600" b="0" u="none" strike="noStrike" baseline="0" dirty="0">
                <a:latin typeface="+mj-lt"/>
              </a:rPr>
              <a:t>Northerners are trying to understand the limits of ecosystem resilience and our capacity to adapt to these changes. </a:t>
            </a:r>
            <a:endParaRPr lang="en-US" sz="1600" b="1" dirty="0">
              <a:latin typeface="+mj-lt"/>
            </a:endParaRPr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134" y="1741561"/>
            <a:ext cx="4593130" cy="2209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4980" y="3917251"/>
            <a:ext cx="387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/>
              <a:t>Figure 6.6. Adapted from Johnstone et al., 2016.</a:t>
            </a:r>
          </a:p>
        </p:txBody>
      </p:sp>
    </p:spTree>
    <p:extLst>
      <p:ext uri="{BB962C8B-B14F-4D97-AF65-F5344CB8AC3E}">
        <p14:creationId xmlns:p14="http://schemas.microsoft.com/office/powerpoint/2010/main" val="2707312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11094"/>
            <a:ext cx="8042744" cy="611256"/>
          </a:xfrm>
        </p:spPr>
        <p:txBody>
          <a:bodyPr anchor="t">
            <a:normAutofit/>
          </a:bodyPr>
          <a:lstStyle/>
          <a:p>
            <a:pPr algn="l"/>
            <a:r>
              <a:rPr lang="en-US" sz="2400">
                <a:solidFill>
                  <a:srgbClr val="33ACA7"/>
                </a:solidFill>
              </a:rPr>
              <a:t>Key Message #2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06906"/>
            <a:ext cx="5806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251F91"/>
                </a:solidFill>
              </a:rPr>
              <a:t>Health impacts are intensifying and amplifying inequities in the North </a:t>
            </a:r>
            <a:endParaRPr lang="en-CA" sz="2200" b="1">
              <a:solidFill>
                <a:srgbClr val="251F91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42899" y="1697658"/>
            <a:ext cx="5045530" cy="3056720"/>
          </a:xfrm>
        </p:spPr>
        <p:txBody>
          <a:bodyPr>
            <a:normAutofit/>
          </a:bodyPr>
          <a:lstStyle/>
          <a:p>
            <a:r>
              <a:rPr lang="en-US" sz="1600" b="1" dirty="0"/>
              <a:t>Climate change is negatively impacting the health of Northerners, amplifying existing inequities and access to healthcare. 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Mental health challenges arise from changing land access, disruptions to cultural activities and knowledge sharing opportunities, shifting place-based identities, and loss of important species, plants, or ecosystems.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99" y="109870"/>
            <a:ext cx="3517581" cy="4644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9340" y="4741359"/>
            <a:ext cx="387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/>
              <a:t>Figure 6.8. Adapted from First Food, N.L.</a:t>
            </a:r>
          </a:p>
        </p:txBody>
      </p:sp>
    </p:spTree>
    <p:extLst>
      <p:ext uri="{BB962C8B-B14F-4D97-AF65-F5344CB8AC3E}">
        <p14:creationId xmlns:p14="http://schemas.microsoft.com/office/powerpoint/2010/main" val="321526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11094"/>
            <a:ext cx="8042744" cy="611256"/>
          </a:xfrm>
        </p:spPr>
        <p:txBody>
          <a:bodyPr anchor="t">
            <a:normAutofit/>
          </a:bodyPr>
          <a:lstStyle/>
          <a:p>
            <a:pPr algn="l"/>
            <a:r>
              <a:rPr lang="en-US" sz="2400" dirty="0">
                <a:solidFill>
                  <a:srgbClr val="33ACA7"/>
                </a:solidFill>
              </a:rPr>
              <a:t>Key Message #</a:t>
            </a:r>
            <a:r>
              <a:rPr lang="en-US" sz="2400" dirty="0" smtClean="0">
                <a:solidFill>
                  <a:srgbClr val="33ACA7"/>
                </a:solidFill>
              </a:rPr>
              <a:t>2 (continued)</a:t>
            </a:r>
            <a:endParaRPr lang="en-US" sz="2400" dirty="0">
              <a:solidFill>
                <a:srgbClr val="33AC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06906"/>
            <a:ext cx="818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251F91"/>
                </a:solidFill>
              </a:rPr>
              <a:t>Health impacts are intensifying and amplifying inequities in the North </a:t>
            </a:r>
            <a:endParaRPr lang="en-CA" sz="2200" b="1" dirty="0">
              <a:solidFill>
                <a:srgbClr val="251F91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537903"/>
            <a:ext cx="8229600" cy="3056720"/>
          </a:xfrm>
        </p:spPr>
        <p:txBody>
          <a:bodyPr>
            <a:normAutofit/>
          </a:bodyPr>
          <a:lstStyle/>
          <a:p>
            <a:r>
              <a:rPr lang="en-CA" sz="2000" dirty="0" smtClean="0"/>
              <a:t>Locally </a:t>
            </a:r>
            <a:r>
              <a:rPr lang="en-CA" sz="2000" dirty="0"/>
              <a:t>appropriate, culturally relevant resources and programming, co-created by local communities in partnership with other organizations, are critical to support climate-sensitive physical and mental health outcomes. </a:t>
            </a:r>
          </a:p>
          <a:p>
            <a:endParaRPr lang="en-CA" sz="2000" dirty="0"/>
          </a:p>
          <a:p>
            <a:r>
              <a:rPr lang="en-CA" sz="2000" dirty="0"/>
              <a:t>Resources and programs must include connection to place and promote increased time on the land to enhance wellness and decrease the strain on limited healthcare resources. </a:t>
            </a:r>
          </a:p>
          <a:p>
            <a:pPr marL="0" indent="0">
              <a:buNone/>
            </a:pPr>
            <a:endParaRPr lang="en-CA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49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11094"/>
            <a:ext cx="8042744" cy="611256"/>
          </a:xfrm>
        </p:spPr>
        <p:txBody>
          <a:bodyPr anchor="t">
            <a:normAutofit/>
          </a:bodyPr>
          <a:lstStyle/>
          <a:p>
            <a:pPr algn="l"/>
            <a:r>
              <a:rPr lang="en-US" sz="2400">
                <a:solidFill>
                  <a:srgbClr val="33ACA7"/>
                </a:solidFill>
              </a:rPr>
              <a:t>Key Message #3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29237"/>
            <a:ext cx="8185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251F91"/>
                </a:solidFill>
              </a:rPr>
              <a:t>Safe travel in the North is threatened by climate </a:t>
            </a:r>
            <a:r>
              <a:rPr lang="en-US" sz="2200" b="1" dirty="0" smtClean="0">
                <a:solidFill>
                  <a:srgbClr val="251F91"/>
                </a:solidFill>
              </a:rPr>
              <a:t>change</a:t>
            </a:r>
            <a:endParaRPr lang="en-CA" sz="2200" b="1" dirty="0">
              <a:solidFill>
                <a:srgbClr val="251F91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200150"/>
            <a:ext cx="4423959" cy="3551463"/>
          </a:xfrm>
        </p:spPr>
        <p:txBody>
          <a:bodyPr>
            <a:normAutofit fontScale="92500"/>
          </a:bodyPr>
          <a:lstStyle/>
          <a:p>
            <a:r>
              <a:rPr lang="en-CA" sz="1700" dirty="0"/>
              <a:t>Decreasing ice cover, as well as changing landscapes and weather patterns, are impacting travel in the North. </a:t>
            </a:r>
          </a:p>
          <a:p>
            <a:endParaRPr lang="en-US" sz="1700" dirty="0"/>
          </a:p>
          <a:p>
            <a:r>
              <a:rPr lang="en-CA" sz="1700" dirty="0"/>
              <a:t>Northern residents have developed innovative solutions that are specific to the needs in the region. </a:t>
            </a:r>
          </a:p>
          <a:p>
            <a:endParaRPr lang="en-CA" sz="1700" dirty="0"/>
          </a:p>
          <a:p>
            <a:r>
              <a:rPr lang="en-US" sz="1700" dirty="0"/>
              <a:t>Combining Indigenous Knowledge, local knowledge and technology can help to reduce challenges and dangers associated with travelling by sea in the face of a changing climate.</a:t>
            </a:r>
            <a:endParaRPr lang="en-CA" sz="1700" dirty="0"/>
          </a:p>
          <a:p>
            <a:endParaRPr lang="en-CA" sz="1600" dirty="0"/>
          </a:p>
          <a:p>
            <a:pPr marL="0" indent="0">
              <a:buNone/>
            </a:pPr>
            <a:endParaRPr lang="en-CA" sz="1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1159" y="3883282"/>
            <a:ext cx="3992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/>
              <a:t>Figure 6.10. Photo courtesy of Meredith Caspell, 2022.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39" y="1256203"/>
            <a:ext cx="3668528" cy="25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1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11094"/>
            <a:ext cx="8042744" cy="611256"/>
          </a:xfrm>
        </p:spPr>
        <p:txBody>
          <a:bodyPr anchor="t">
            <a:normAutofit/>
          </a:bodyPr>
          <a:lstStyle/>
          <a:p>
            <a:pPr algn="l"/>
            <a:r>
              <a:rPr lang="en-US" sz="2400">
                <a:solidFill>
                  <a:srgbClr val="33ACA7"/>
                </a:solidFill>
              </a:rPr>
              <a:t>Key Message #4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729237"/>
            <a:ext cx="818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251F91"/>
                </a:solidFill>
              </a:rPr>
              <a:t>Northerners are leaders and innovators in climate change adaptation</a:t>
            </a:r>
            <a:endParaRPr lang="en-CA" sz="2200" b="1">
              <a:solidFill>
                <a:srgbClr val="251F9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98678"/>
            <a:ext cx="8185868" cy="3203950"/>
          </a:xfrm>
        </p:spPr>
        <p:txBody>
          <a:bodyPr>
            <a:normAutofit/>
          </a:bodyPr>
          <a:lstStyle/>
          <a:p>
            <a:r>
              <a:rPr lang="en-US" sz="1700" b="1"/>
              <a:t>Innovative approaches to governance, policy and development are addressing social inequities and opening pathways for collaborative and inclusive climate change adaptation. </a:t>
            </a:r>
          </a:p>
          <a:p>
            <a:endParaRPr lang="en-US" sz="1700" b="1"/>
          </a:p>
          <a:p>
            <a:r>
              <a:rPr lang="en-CA" sz="1700"/>
              <a:t>Within the unique governance environment in northern Canada, where many Indigenous communities are self-governing, Indigenous-specific policy spaces are foundational to good governance and are laying the groundwork for innovative approaches to planning and decision making. </a:t>
            </a:r>
          </a:p>
          <a:p>
            <a:pPr marL="0" indent="0">
              <a:buNone/>
            </a:pPr>
            <a:endParaRPr lang="en-US" sz="1700"/>
          </a:p>
          <a:p>
            <a:pPr marL="0" indent="0">
              <a:buNone/>
            </a:pPr>
            <a:endParaRPr lang="en-US" sz="17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CA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0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66" y="1272212"/>
            <a:ext cx="4480014" cy="339447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200"/>
              <a:t>The National Assessment process and reports</a:t>
            </a:r>
          </a:p>
          <a:p>
            <a:pPr marL="514350" indent="-514350">
              <a:buAutoNum type="arabicPeriod"/>
            </a:pPr>
            <a:r>
              <a:rPr lang="en-US" sz="2200"/>
              <a:t>Introduction to the chapter</a:t>
            </a:r>
          </a:p>
          <a:p>
            <a:pPr marL="514350" indent="-514350">
              <a:buAutoNum type="arabicPeriod"/>
            </a:pPr>
            <a:r>
              <a:rPr lang="en-US" sz="2200"/>
              <a:t>Key messages</a:t>
            </a:r>
          </a:p>
          <a:p>
            <a:pPr marL="514350" indent="-514350">
              <a:buAutoNum type="arabicPeriod"/>
            </a:pPr>
            <a:r>
              <a:rPr lang="en-US" sz="2200"/>
              <a:t>Emerging issues and knowledge gaps</a:t>
            </a:r>
          </a:p>
          <a:p>
            <a:pPr marL="514350" indent="-514350">
              <a:buAutoNum type="arabicPeriod"/>
            </a:pPr>
            <a:r>
              <a:rPr lang="en-US" sz="2200"/>
              <a:t>Questions and discussion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95416" y="174929"/>
            <a:ext cx="9303026" cy="747421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251F91"/>
                </a:solidFill>
              </a:rPr>
              <a:t>	</a:t>
            </a:r>
            <a:r>
              <a:rPr lang="en-US" sz="2800" b="1">
                <a:solidFill>
                  <a:srgbClr val="251F91"/>
                </a:solidFill>
              </a:rPr>
              <a:t>Outline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6146"/>
            <a:ext cx="3261360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94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11094"/>
            <a:ext cx="8042744" cy="611256"/>
          </a:xfrm>
        </p:spPr>
        <p:txBody>
          <a:bodyPr anchor="t">
            <a:normAutofit/>
          </a:bodyPr>
          <a:lstStyle/>
          <a:p>
            <a:pPr algn="l"/>
            <a:r>
              <a:rPr lang="en-US" sz="2400">
                <a:solidFill>
                  <a:srgbClr val="33ACA7"/>
                </a:solidFill>
              </a:rPr>
              <a:t>Key Message #5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29237"/>
            <a:ext cx="818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251F91"/>
                </a:solidFill>
              </a:rPr>
              <a:t>Recognizing inherent capacity is key to building climate resilience</a:t>
            </a:r>
            <a:endParaRPr lang="en-CA" sz="2200" b="1">
              <a:solidFill>
                <a:srgbClr val="251F91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12420" y="1498678"/>
            <a:ext cx="5045529" cy="3171293"/>
          </a:xfrm>
        </p:spPr>
        <p:txBody>
          <a:bodyPr>
            <a:normAutofit lnSpcReduction="10000"/>
          </a:bodyPr>
          <a:lstStyle/>
          <a:p>
            <a:r>
              <a:rPr lang="en-CA" sz="1600" b="1" dirty="0"/>
              <a:t>Organizations and individuals that recognize and embrace the inherent capacity of northern communities to adapt are key players in the pursuit of climate resilience.</a:t>
            </a:r>
          </a:p>
          <a:p>
            <a:pPr marL="0" indent="0">
              <a:buNone/>
            </a:pPr>
            <a:endParaRPr lang="en-CA" sz="1600" b="1" dirty="0"/>
          </a:p>
          <a:p>
            <a:r>
              <a:rPr lang="en-CA" sz="1400" dirty="0"/>
              <a:t>Strong connections to the land, social structures that uphold community, and political environments that enable shared decision-making enhance existing resilience. </a:t>
            </a:r>
          </a:p>
          <a:p>
            <a:endParaRPr lang="en-CA" sz="1400" dirty="0"/>
          </a:p>
          <a:p>
            <a:r>
              <a:rPr lang="en-CA" sz="1400" dirty="0"/>
              <a:t>While innovative research and decision-making partnerships signal a shift in leadership in northern Canada, the existing capacity of Indigenous Northerners based on millennia of observations and adaptation actions too often remains overlooked.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CA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7991" y="3434220"/>
            <a:ext cx="329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/>
              <a:t>Figure 6.9. Photo courtesy of </a:t>
            </a:r>
            <a:r>
              <a:rPr lang="en-CA" sz="1200" i="1" err="1"/>
              <a:t>SmartICE</a:t>
            </a:r>
            <a:r>
              <a:rPr lang="en-CA" sz="1200" i="1"/>
              <a:t> and Hamlin Lampe, 2022.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29" y="1498678"/>
            <a:ext cx="3419856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61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11094"/>
            <a:ext cx="8042744" cy="611256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51F91"/>
                </a:solidFill>
              </a:rPr>
              <a:t>Emerging </a:t>
            </a:r>
            <a:r>
              <a:rPr lang="en-US" sz="2400" b="1" dirty="0" smtClean="0">
                <a:solidFill>
                  <a:srgbClr val="251F91"/>
                </a:solidFill>
              </a:rPr>
              <a:t>issues </a:t>
            </a:r>
            <a:r>
              <a:rPr lang="en-US" sz="2400" b="1" dirty="0">
                <a:solidFill>
                  <a:srgbClr val="251F91"/>
                </a:solidFill>
              </a:rPr>
              <a:t>and </a:t>
            </a:r>
            <a:r>
              <a:rPr lang="en-US" sz="2400" b="1" dirty="0" smtClean="0">
                <a:solidFill>
                  <a:srgbClr val="251F91"/>
                </a:solidFill>
              </a:rPr>
              <a:t>knowledge gaps</a:t>
            </a:r>
            <a:endParaRPr lang="en-US" sz="2400" b="1" dirty="0">
              <a:solidFill>
                <a:srgbClr val="251F9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963172"/>
            <a:ext cx="8229600" cy="27434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While the key messages in this chapter are broad in nature, there are several common themes related to gaps in knowledge and emerging issues. These include:</a:t>
            </a:r>
          </a:p>
          <a:p>
            <a:pPr marL="0" indent="0">
              <a:buNone/>
            </a:pPr>
            <a:endParaRPr lang="en-CA" sz="1800" dirty="0"/>
          </a:p>
          <a:p>
            <a:r>
              <a:rPr lang="en-CA" sz="1800" dirty="0"/>
              <a:t>Data availability</a:t>
            </a:r>
          </a:p>
          <a:p>
            <a:r>
              <a:rPr lang="en-CA" sz="1800" dirty="0"/>
              <a:t>Building resilience to multiple stressors</a:t>
            </a:r>
          </a:p>
          <a:p>
            <a:r>
              <a:rPr lang="en-CA" sz="1800" dirty="0"/>
              <a:t>Recognition of health, well-being and societal impacts</a:t>
            </a:r>
          </a:p>
          <a:p>
            <a:r>
              <a:rPr lang="en-CA" sz="1800" dirty="0"/>
              <a:t>Responsive decision making and co-governance</a:t>
            </a:r>
          </a:p>
          <a:p>
            <a:r>
              <a:rPr lang="en-CA" sz="1800" dirty="0"/>
              <a:t>Placing value on Indigenous Knowledge and inherent capacity</a:t>
            </a:r>
          </a:p>
          <a:p>
            <a:r>
              <a:rPr lang="en-CA" sz="1800" dirty="0"/>
              <a:t>Understanding limits to adaptation</a:t>
            </a:r>
            <a:endParaRPr lang="en-CA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1420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0378" y="236663"/>
            <a:ext cx="8686800" cy="611256"/>
          </a:xfrm>
        </p:spPr>
        <p:txBody>
          <a:bodyPr anchor="t">
            <a:noAutofit/>
          </a:bodyPr>
          <a:lstStyle/>
          <a:p>
            <a:pPr algn="l"/>
            <a:r>
              <a:rPr lang="en-CA" sz="1800" b="1" dirty="0" smtClean="0">
                <a:solidFill>
                  <a:srgbClr val="251F91"/>
                </a:solidFill>
              </a:rPr>
              <a:t>Through the Trello board, you can access </a:t>
            </a:r>
            <a:r>
              <a:rPr lang="en-CA" sz="1800" b="1" dirty="0">
                <a:solidFill>
                  <a:srgbClr val="251F91"/>
                </a:solidFill>
              </a:rPr>
              <a:t>ready-made communications products for promoting the chapter on social media and with your networks</a:t>
            </a:r>
            <a:endParaRPr lang="en-US" sz="1800" b="1" dirty="0">
              <a:solidFill>
                <a:srgbClr val="251F9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2690592"/>
            <a:ext cx="2224731" cy="2224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51" y="675792"/>
            <a:ext cx="6695749" cy="3766359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 rot="20760215">
            <a:off x="1166272" y="1648246"/>
            <a:ext cx="2563956" cy="74332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0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54" y="915671"/>
            <a:ext cx="8229600" cy="339447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CA" sz="1800" dirty="0"/>
              <a:t>Coordinating Lead </a:t>
            </a:r>
            <a:r>
              <a:rPr lang="en-CA" sz="1800" dirty="0" smtClean="0"/>
              <a:t>Author:</a:t>
            </a:r>
            <a:endParaRPr lang="en-CA" sz="1800" dirty="0"/>
          </a:p>
          <a:p>
            <a:pPr lvl="1"/>
            <a:r>
              <a:rPr lang="en-CA" sz="1600" dirty="0"/>
              <a:t>Bronwyn Hancock, Yukon University (Yukon Resident)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sz="1800" dirty="0" smtClean="0"/>
              <a:t>Co-chairs</a:t>
            </a:r>
            <a:r>
              <a:rPr lang="en-CA" sz="1800" dirty="0"/>
              <a:t>:</a:t>
            </a:r>
          </a:p>
          <a:p>
            <a:pPr lvl="1"/>
            <a:r>
              <a:rPr lang="en-CA" sz="1600" dirty="0"/>
              <a:t>Fiona Warren, Natural Resources Canada (Ontario Resident)</a:t>
            </a:r>
          </a:p>
          <a:p>
            <a:pPr lvl="1"/>
            <a:r>
              <a:rPr lang="en-CA" sz="1600" dirty="0"/>
              <a:t>Brian Horton, Yukon University (Yukon Resident)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sz="1800" dirty="0" smtClean="0"/>
              <a:t>Panelists</a:t>
            </a:r>
            <a:r>
              <a:rPr lang="en-CA" sz="1800" dirty="0"/>
              <a:t>:</a:t>
            </a:r>
          </a:p>
          <a:p>
            <a:pPr lvl="1"/>
            <a:r>
              <a:rPr lang="en-CA" sz="1600" dirty="0"/>
              <a:t>Fanny </a:t>
            </a:r>
            <a:r>
              <a:rPr lang="en-CA" sz="1600" dirty="0" err="1"/>
              <a:t>Amyot</a:t>
            </a:r>
            <a:r>
              <a:rPr lang="en-CA" sz="1600" dirty="0"/>
              <a:t>, Yukon University (Yukon Resident)</a:t>
            </a:r>
          </a:p>
          <a:p>
            <a:pPr lvl="1"/>
            <a:r>
              <a:rPr lang="en-CA" sz="1600" dirty="0"/>
              <a:t>Ashlee Cunsolo, Labrador Campus of Memorial University (Newfoundland and Labrador Resident)</a:t>
            </a:r>
          </a:p>
          <a:p>
            <a:pPr lvl="1"/>
            <a:r>
              <a:rPr lang="en-CA" sz="1600" dirty="0"/>
              <a:t>Jackie Dawson, University of Ottawa (</a:t>
            </a:r>
            <a:r>
              <a:rPr lang="en-CA" sz="1600" dirty="0" smtClean="0"/>
              <a:t>Ontario </a:t>
            </a:r>
            <a:r>
              <a:rPr lang="en-CA" sz="1600" dirty="0"/>
              <a:t>Resident)</a:t>
            </a:r>
          </a:p>
          <a:p>
            <a:pPr lvl="1"/>
            <a:r>
              <a:rPr lang="en-CA" sz="1600" dirty="0"/>
              <a:t>Samantha Darling, Carleton University (Yukon Resident)</a:t>
            </a:r>
          </a:p>
          <a:p>
            <a:pPr lvl="1"/>
            <a:r>
              <a:rPr lang="en-CA" sz="1600" dirty="0" err="1"/>
              <a:t>Pitseolak</a:t>
            </a:r>
            <a:r>
              <a:rPr lang="en-CA" sz="1600" dirty="0"/>
              <a:t> </a:t>
            </a:r>
            <a:r>
              <a:rPr lang="en-CA" sz="1600" dirty="0" err="1"/>
              <a:t>Pfiefer</a:t>
            </a:r>
            <a:r>
              <a:rPr lang="en-CA" sz="1600" dirty="0"/>
              <a:t>, Inuit Solutions (Nunavut Resident)</a:t>
            </a:r>
          </a:p>
          <a:p>
            <a:pPr marL="0" indent="0">
              <a:buNone/>
            </a:pP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49A015-A31F-2344-85AA-40C898C11CB2}"/>
              </a:ext>
            </a:extLst>
          </p:cNvPr>
          <p:cNvSpPr txBox="1">
            <a:spLocks/>
          </p:cNvSpPr>
          <p:nvPr/>
        </p:nvSpPr>
        <p:spPr>
          <a:xfrm>
            <a:off x="374015" y="245957"/>
            <a:ext cx="9410133" cy="5654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251F91"/>
                </a:solidFill>
                <a:ea typeface="Segoe UI Symbol"/>
                <a:cs typeface="Arial"/>
              </a:rPr>
              <a:t>Presenters</a:t>
            </a:r>
            <a:endParaRPr lang="en-US" sz="2800" b="1">
              <a:solidFill>
                <a:srgbClr val="251F91"/>
              </a:solidFill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8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/>
        </p:nvSpPr>
        <p:spPr>
          <a:xfrm>
            <a:off x="374016" y="1153604"/>
            <a:ext cx="5552652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F243E"/>
              </a:buClr>
              <a:buSzPts val="3200"/>
            </a:pPr>
            <a:r>
              <a:rPr lang="en-CA" b="1">
                <a:latin typeface="+mj-lt"/>
                <a:ea typeface="Segoe UI Symbol" panose="020B0502040204020203" pitchFamily="34" charset="0"/>
                <a:cs typeface="Segoe UI" panose="020B0502040204020203" pitchFamily="34" charset="0"/>
                <a:sym typeface="Open Sans"/>
              </a:rPr>
              <a:t>Credible, useful and decision-relevant </a:t>
            </a:r>
            <a:r>
              <a:rPr lang="en-CA">
                <a:latin typeface="+mj-lt"/>
                <a:ea typeface="Segoe UI Symbol" panose="020B0502040204020203" pitchFamily="34" charset="0"/>
                <a:cs typeface="Segoe UI" panose="020B0502040204020203" pitchFamily="34" charset="0"/>
                <a:sym typeface="Open Sans"/>
              </a:rPr>
              <a:t>products that synthesize existing knowledge on climate change risks, opportunities and adaptation.</a:t>
            </a:r>
            <a:endParaRPr sz="900">
              <a:latin typeface="+mj-lt"/>
              <a:ea typeface="Segoe UI Symbol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01" name="Google Shape;301;p43"/>
          <p:cNvSpPr txBox="1"/>
          <p:nvPr/>
        </p:nvSpPr>
        <p:spPr>
          <a:xfrm>
            <a:off x="407369" y="2426558"/>
            <a:ext cx="5600313" cy="168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CA" b="1">
                <a:latin typeface="+mj-lt"/>
                <a:ea typeface="Segoe UI Symbol" panose="020B0502040204020203" pitchFamily="34" charset="0"/>
                <a:cs typeface="Segoe UI" panose="020B0502040204020203" pitchFamily="34" charset="0"/>
                <a:sym typeface="Arial"/>
              </a:rPr>
              <a:t>Assessment goals:</a:t>
            </a:r>
            <a:endParaRPr sz="900">
              <a:latin typeface="+mj-lt"/>
              <a:ea typeface="Segoe UI Symbol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322263" indent="-146050">
              <a:spcBef>
                <a:spcPts val="6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>
                <a:latin typeface="+mj-lt"/>
                <a:ea typeface="Segoe UI Symbol" panose="020B0502040204020203" pitchFamily="34" charset="0"/>
                <a:cs typeface="Segoe UI" panose="020B0502040204020203" pitchFamily="34" charset="0"/>
                <a:sym typeface="Open Sans"/>
              </a:rPr>
              <a:t>Raise awareness of issues</a:t>
            </a:r>
            <a:endParaRPr lang="en-CA" sz="900">
              <a:latin typeface="+mj-lt"/>
              <a:ea typeface="Segoe UI Symbol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322263" indent="-146050">
              <a:spcBef>
                <a:spcPts val="6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>
                <a:latin typeface="+mj-lt"/>
                <a:ea typeface="Segoe UI Symbol" panose="020B0502040204020203" pitchFamily="34" charset="0"/>
                <a:cs typeface="Segoe UI" panose="020B0502040204020203" pitchFamily="34" charset="0"/>
                <a:sym typeface="Open Sans"/>
              </a:rPr>
              <a:t>Provide a foundation for decision-making </a:t>
            </a:r>
            <a:endParaRPr lang="en-CA" sz="900">
              <a:latin typeface="+mj-lt"/>
              <a:ea typeface="Segoe UI Symbol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322263" indent="-146050">
              <a:spcBef>
                <a:spcPts val="6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>
                <a:latin typeface="+mj-lt"/>
                <a:ea typeface="Segoe UI Symbol" panose="020B0502040204020203" pitchFamily="34" charset="0"/>
                <a:cs typeface="Segoe UI" panose="020B0502040204020203" pitchFamily="34" charset="0"/>
                <a:sym typeface="Open Sans"/>
              </a:rPr>
              <a:t>Build capacity on adaptation through the assessment development process </a:t>
            </a:r>
            <a:endParaRPr sz="900">
              <a:latin typeface="+mj-lt"/>
              <a:ea typeface="Segoe UI Symbol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08" name="Google Shape;308;p43"/>
          <p:cNvSpPr txBox="1">
            <a:spLocks noGrp="1"/>
          </p:cNvSpPr>
          <p:nvPr>
            <p:ph type="sldNum" idx="12"/>
          </p:nvPr>
        </p:nvSpPr>
        <p:spPr>
          <a:xfrm>
            <a:off x="6953250" y="4881564"/>
            <a:ext cx="2133675" cy="27382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fld id="{00000000-1234-1234-1234-123412341234}" type="slidenum">
              <a:rPr lang="en-CA"/>
              <a:pPr>
                <a:buClr>
                  <a:srgbClr val="000000"/>
                </a:buClr>
                <a:buSzPts val="1600"/>
              </a:pPr>
              <a:t>4</a:t>
            </a:fld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49A015-A31F-2344-85AA-40C898C11CB2}"/>
              </a:ext>
            </a:extLst>
          </p:cNvPr>
          <p:cNvSpPr txBox="1">
            <a:spLocks/>
          </p:cNvSpPr>
          <p:nvPr/>
        </p:nvSpPr>
        <p:spPr>
          <a:xfrm>
            <a:off x="374015" y="245957"/>
            <a:ext cx="9410133" cy="5654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251F91"/>
                </a:solidFill>
                <a:ea typeface="Segoe UI Symbol"/>
                <a:cs typeface="Arial"/>
              </a:rPr>
              <a:t>What are assessments?</a:t>
            </a:r>
            <a:endParaRPr lang="en-US" sz="2800" b="1" dirty="0">
              <a:solidFill>
                <a:srgbClr val="251F91"/>
              </a:solidFill>
              <a:ea typeface="Segoe UI Symbol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07682" y="865610"/>
            <a:ext cx="2572222" cy="3808684"/>
            <a:chOff x="6383359" y="811423"/>
            <a:chExt cx="2572222" cy="3808684"/>
          </a:xfrm>
        </p:grpSpPr>
        <p:pic>
          <p:nvPicPr>
            <p:cNvPr id="302" name="Google Shape;302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4823" y="1100594"/>
              <a:ext cx="978545" cy="1406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88165" y="811423"/>
              <a:ext cx="1367416" cy="1765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4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83359" y="1988415"/>
              <a:ext cx="1202408" cy="1504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4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93964" y="2173690"/>
              <a:ext cx="1182676" cy="1579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4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30623" y="3116451"/>
              <a:ext cx="1130821" cy="15036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131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2499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51F91"/>
                </a:solidFill>
              </a:rPr>
              <a:t>Canada in a Changing Climate Reports</a:t>
            </a:r>
            <a:endParaRPr lang="en-CA" sz="2800" b="1" dirty="0">
              <a:solidFill>
                <a:srgbClr val="251F91"/>
              </a:solidFill>
            </a:endParaRPr>
          </a:p>
        </p:txBody>
      </p:sp>
      <p:pic>
        <p:nvPicPr>
          <p:cNvPr id="4" name="Google Shape;315;p44"/>
          <p:cNvPicPr preferRelativeResize="0"/>
          <p:nvPr/>
        </p:nvPicPr>
        <p:blipFill rotWithShape="1">
          <a:blip r:embed="rId2">
            <a:alphaModFix/>
          </a:blip>
          <a:srcRect l="-1127" t="3380" r="1127" b="-99"/>
          <a:stretch/>
        </p:blipFill>
        <p:spPr>
          <a:xfrm>
            <a:off x="1600199" y="914399"/>
            <a:ext cx="5943601" cy="3902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55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/>
          <p:nvPr/>
        </p:nvSpPr>
        <p:spPr>
          <a:xfrm>
            <a:off x="125047" y="988907"/>
            <a:ext cx="5571161" cy="369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85750" indent="-198438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600">
                <a:ea typeface="Segoe UI Symbol" panose="020B0502040204020203" pitchFamily="34" charset="0"/>
                <a:cs typeface="Arial"/>
                <a:sym typeface="Arial"/>
              </a:rPr>
              <a:t>Provides regional perspectives of how climate change is affecting our communities, environment and economy, and how we are adapting.</a:t>
            </a:r>
          </a:p>
          <a:p>
            <a:pPr marL="285750" indent="-198438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600">
                <a:ea typeface="Segoe UI Symbol" panose="020B0502040204020203" pitchFamily="34" charset="0"/>
                <a:cs typeface="Arial"/>
                <a:sym typeface="Arial"/>
              </a:rPr>
              <a:t>Includes case stories of adaptation in practice.</a:t>
            </a:r>
          </a:p>
          <a:p>
            <a:pPr marL="285750" indent="-198438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600">
                <a:ea typeface="Segoe UI Symbol" panose="020B0502040204020203" pitchFamily="34" charset="0"/>
                <a:cs typeface="Arial"/>
                <a:sym typeface="Arial"/>
              </a:rPr>
              <a:t>Chapters from this report are being released on a rolling basis between 2020 and 2022:</a:t>
            </a:r>
            <a:endParaRPr lang="en-CA" sz="1350">
              <a:ea typeface="Segoe UI Symbol" panose="020B0502040204020203" pitchFamily="34" charset="0"/>
              <a:cs typeface="Arial"/>
              <a:sym typeface="Arial"/>
            </a:endParaRPr>
          </a:p>
          <a:p>
            <a:pPr marL="71755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en-CA" sz="1350">
                <a:ea typeface="Segoe UI Symbol" panose="020B0502040204020203" pitchFamily="34" charset="0"/>
                <a:cs typeface="Arial"/>
                <a:sym typeface="Arial"/>
              </a:rPr>
              <a:t>Chapter 1 – Atlantic Provinces </a:t>
            </a:r>
          </a:p>
          <a:p>
            <a:pPr marL="71755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en-CA" sz="1350">
                <a:ea typeface="Segoe UI Symbol" panose="020B0502040204020203" pitchFamily="34" charset="0"/>
                <a:cs typeface="Arial"/>
                <a:sym typeface="Arial"/>
              </a:rPr>
              <a:t>Chapter 2 – Quebec </a:t>
            </a:r>
          </a:p>
          <a:p>
            <a:pPr marL="71755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en-CA" sz="1350">
                <a:ea typeface="Segoe UI Symbol" panose="020B0502040204020203" pitchFamily="34" charset="0"/>
                <a:cs typeface="Arial"/>
                <a:sym typeface="Arial"/>
              </a:rPr>
              <a:t>Chapter 3 – Ontario </a:t>
            </a:r>
          </a:p>
          <a:p>
            <a:pPr marL="71755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en-CA" sz="1350">
                <a:ea typeface="Segoe UI Symbol" panose="020B0502040204020203" pitchFamily="34" charset="0"/>
                <a:cs typeface="Arial"/>
                <a:sym typeface="Arial"/>
              </a:rPr>
              <a:t>Chapter 4 – Prairie Provinces </a:t>
            </a:r>
          </a:p>
          <a:p>
            <a:pPr marL="71755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en-CA" sz="1350">
                <a:ea typeface="Segoe UI Symbol" panose="020B0502040204020203" pitchFamily="34" charset="0"/>
                <a:cs typeface="Arial"/>
                <a:sym typeface="Arial"/>
              </a:rPr>
              <a:t>Chapter 5 – British Columbia </a:t>
            </a:r>
          </a:p>
          <a:p>
            <a:pPr marL="71755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en-CA" sz="1350" b="1">
                <a:ea typeface="Segoe UI Symbol" panose="020B0502040204020203" pitchFamily="34" charset="0"/>
                <a:cs typeface="Arial"/>
                <a:sym typeface="Arial"/>
              </a:rPr>
              <a:t>Chapter 6 – Northern Canada</a:t>
            </a:r>
            <a:endParaRPr sz="1350" b="1">
              <a:ea typeface="Segoe UI Symbol" panose="020B0502040204020203" pitchFamily="34" charset="0"/>
              <a:cs typeface="Arial"/>
              <a:sym typeface="Arial"/>
            </a:endParaRPr>
          </a:p>
        </p:txBody>
      </p:sp>
      <p:sp>
        <p:nvSpPr>
          <p:cNvPr id="325" name="Google Shape;325;p45"/>
          <p:cNvSpPr txBox="1">
            <a:spLocks noGrp="1"/>
          </p:cNvSpPr>
          <p:nvPr>
            <p:ph type="sldNum" idx="12"/>
          </p:nvPr>
        </p:nvSpPr>
        <p:spPr>
          <a:xfrm>
            <a:off x="6896100" y="4881564"/>
            <a:ext cx="2133675" cy="27382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fld id="{00000000-1234-1234-1234-123412341234}" type="slidenum">
              <a:rPr lang="en-CA"/>
              <a:pPr>
                <a:buClr>
                  <a:srgbClr val="000000"/>
                </a:buClr>
                <a:buSzPts val="1600"/>
              </a:pPr>
              <a:t>6</a:t>
            </a:fld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49A015-A31F-2344-85AA-40C898C11CB2}"/>
              </a:ext>
            </a:extLst>
          </p:cNvPr>
          <p:cNvSpPr txBox="1">
            <a:spLocks/>
          </p:cNvSpPr>
          <p:nvPr/>
        </p:nvSpPr>
        <p:spPr>
          <a:xfrm>
            <a:off x="374015" y="245957"/>
            <a:ext cx="9410133" cy="5654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>
                <a:solidFill>
                  <a:srgbClr val="251F91"/>
                </a:solidFill>
                <a:ea typeface="Segoe UI Symbol"/>
                <a:cs typeface="Arial"/>
              </a:rPr>
              <a:t>Regional Perspectives Report</a:t>
            </a:r>
            <a:endParaRPr lang="en-US" sz="2800" b="1" i="1">
              <a:solidFill>
                <a:srgbClr val="251F91"/>
              </a:solidFill>
              <a:ea typeface="Segoe UI Symbol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48" y="663702"/>
            <a:ext cx="2950464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/>
          <p:nvPr/>
        </p:nvSpPr>
        <p:spPr>
          <a:xfrm>
            <a:off x="1051562" y="3789851"/>
            <a:ext cx="2078832" cy="4847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CA" sz="1350">
                <a:latin typeface="+mj-lt"/>
                <a:ea typeface="Calibri"/>
                <a:cs typeface="Calibri"/>
                <a:sym typeface="Calibri"/>
              </a:rPr>
              <a:t>Contribute to sections and case stories</a:t>
            </a:r>
            <a:endParaRPr sz="105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6"/>
          <p:cNvSpPr/>
          <p:nvPr/>
        </p:nvSpPr>
        <p:spPr>
          <a:xfrm>
            <a:off x="5625180" y="3789851"/>
            <a:ext cx="2010060" cy="4847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r>
              <a:rPr lang="en-CA" sz="1350">
                <a:latin typeface="+mj-lt"/>
                <a:ea typeface="Calibri"/>
                <a:cs typeface="Calibri"/>
                <a:sym typeface="Calibri"/>
              </a:rPr>
              <a:t>Ensure chapters are accurate and relevant </a:t>
            </a:r>
            <a:endParaRPr sz="105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6"/>
          <p:cNvSpPr/>
          <p:nvPr/>
        </p:nvSpPr>
        <p:spPr>
          <a:xfrm>
            <a:off x="5716829" y="1415875"/>
            <a:ext cx="2148707" cy="6924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r>
              <a:rPr lang="en-CA" sz="1350">
                <a:latin typeface="+mj-lt"/>
                <a:ea typeface="Calibri"/>
                <a:cs typeface="Calibri"/>
                <a:sym typeface="Calibri"/>
              </a:rPr>
              <a:t>Provide advice, ideas and recommendations to help guide the process</a:t>
            </a:r>
            <a:endParaRPr sz="1050"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1924" y="2439936"/>
            <a:ext cx="2048928" cy="7429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5" name="Google Shape;335;p46"/>
          <p:cNvSpPr/>
          <p:nvPr/>
        </p:nvSpPr>
        <p:spPr>
          <a:xfrm>
            <a:off x="1051561" y="1415875"/>
            <a:ext cx="2078834" cy="6924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CA" sz="1350">
                <a:latin typeface="+mj-lt"/>
                <a:ea typeface="Calibri"/>
                <a:cs typeface="Calibri"/>
                <a:sym typeface="Calibri"/>
              </a:rPr>
              <a:t>Responsible for delivery of chapters and leading the writing teams</a:t>
            </a:r>
            <a:endParaRPr sz="1050"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685" y="2312793"/>
            <a:ext cx="1840946" cy="123300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9" name="Google Shape;339;p46"/>
          <p:cNvSpPr/>
          <p:nvPr/>
        </p:nvSpPr>
        <p:spPr>
          <a:xfrm>
            <a:off x="2676244" y="1242421"/>
            <a:ext cx="3413760" cy="3413760"/>
          </a:xfrm>
          <a:prstGeom prst="pie">
            <a:avLst>
              <a:gd name="adj1" fmla="val 16200000"/>
              <a:gd name="adj2" fmla="val 0"/>
            </a:avLst>
          </a:prstGeom>
          <a:solidFill>
            <a:srgbClr val="BF504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6"/>
          <p:cNvSpPr txBox="1"/>
          <p:nvPr/>
        </p:nvSpPr>
        <p:spPr>
          <a:xfrm>
            <a:off x="4456990" y="1839771"/>
            <a:ext cx="125984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en-C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 Advisory Committee Members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6"/>
          <p:cNvSpPr/>
          <p:nvPr/>
        </p:nvSpPr>
        <p:spPr>
          <a:xfrm>
            <a:off x="2681457" y="1244206"/>
            <a:ext cx="3413760" cy="3413760"/>
          </a:xfrm>
          <a:prstGeom prst="pie">
            <a:avLst>
              <a:gd name="adj1" fmla="val 0"/>
              <a:gd name="adj2" fmla="val 5400000"/>
            </a:avLst>
          </a:prstGeom>
          <a:solidFill>
            <a:srgbClr val="36609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6"/>
          <p:cNvSpPr txBox="1"/>
          <p:nvPr/>
        </p:nvSpPr>
        <p:spPr>
          <a:xfrm>
            <a:off x="4449297" y="3012046"/>
            <a:ext cx="125984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en-C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Expert Reviewers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6"/>
          <p:cNvSpPr/>
          <p:nvPr/>
        </p:nvSpPr>
        <p:spPr>
          <a:xfrm>
            <a:off x="2681457" y="1244206"/>
            <a:ext cx="3413760" cy="3413760"/>
          </a:xfrm>
          <a:prstGeom prst="pie">
            <a:avLst>
              <a:gd name="adj1" fmla="val 5400000"/>
              <a:gd name="adj2" fmla="val 10800000"/>
            </a:avLst>
          </a:prstGeom>
          <a:solidFill>
            <a:srgbClr val="AD6AB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6"/>
          <p:cNvSpPr txBox="1"/>
          <p:nvPr/>
        </p:nvSpPr>
        <p:spPr>
          <a:xfrm>
            <a:off x="3067537" y="3012046"/>
            <a:ext cx="125984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en-C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chemeClr val="lt1"/>
              </a:buClr>
              <a:buSzPts val="2000"/>
            </a:pPr>
            <a:r>
              <a:rPr lang="en-C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Contributing Authors 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6"/>
          <p:cNvSpPr/>
          <p:nvPr/>
        </p:nvSpPr>
        <p:spPr>
          <a:xfrm>
            <a:off x="2681457" y="1244206"/>
            <a:ext cx="3413760" cy="341376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990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6"/>
          <p:cNvSpPr txBox="1"/>
          <p:nvPr/>
        </p:nvSpPr>
        <p:spPr>
          <a:xfrm>
            <a:off x="3067537" y="1804793"/>
            <a:ext cx="125984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en-C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 Coordinating Lead Authors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6"/>
          <p:cNvSpPr txBox="1">
            <a:spLocks noGrp="1"/>
          </p:cNvSpPr>
          <p:nvPr>
            <p:ph type="sldNum" idx="12"/>
          </p:nvPr>
        </p:nvSpPr>
        <p:spPr>
          <a:xfrm>
            <a:off x="6896100" y="4881564"/>
            <a:ext cx="2133675" cy="27382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fld id="{00000000-1234-1234-1234-123412341234}" type="slidenum">
              <a:rPr lang="en-CA"/>
              <a:pPr>
                <a:buClr>
                  <a:srgbClr val="000000"/>
                </a:buClr>
                <a:buSzPts val="1600"/>
              </a:pPr>
              <a:t>7</a:t>
            </a:fld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49A015-A31F-2344-85AA-40C898C11CB2}"/>
              </a:ext>
            </a:extLst>
          </p:cNvPr>
          <p:cNvSpPr txBox="1">
            <a:spLocks/>
          </p:cNvSpPr>
          <p:nvPr/>
        </p:nvSpPr>
        <p:spPr>
          <a:xfrm>
            <a:off x="-1" y="118949"/>
            <a:ext cx="9144001" cy="5654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251F91"/>
                </a:solidFill>
                <a:ea typeface="Segoe UI Symbol"/>
                <a:cs typeface="Arial"/>
              </a:rPr>
              <a:t>Over 230 experts contributed to the </a:t>
            </a:r>
          </a:p>
          <a:p>
            <a:r>
              <a:rPr lang="en-US" sz="2400" b="1" i="1" dirty="0">
                <a:solidFill>
                  <a:srgbClr val="251F91"/>
                </a:solidFill>
                <a:ea typeface="Segoe UI Symbol"/>
                <a:cs typeface="Arial"/>
              </a:rPr>
              <a:t>Regional Perspectives Report</a:t>
            </a:r>
            <a:endParaRPr lang="en-US" sz="2400" b="1" i="1" dirty="0">
              <a:solidFill>
                <a:srgbClr val="251F91"/>
              </a:solidFill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8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"/>
          <p:cNvSpPr txBox="1"/>
          <p:nvPr/>
        </p:nvSpPr>
        <p:spPr>
          <a:xfrm>
            <a:off x="414781" y="844613"/>
            <a:ext cx="8146712" cy="39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A </a:t>
            </a:r>
            <a:r>
              <a:rPr lang="en-CA" b="1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suite of products </a:t>
            </a: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(2019-2022 releases), rather than a single report</a:t>
            </a:r>
            <a:endParaRPr lang="en-CA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Enhanced </a:t>
            </a:r>
            <a:r>
              <a:rPr lang="en-CA" b="1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engagement and communications </a:t>
            </a: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before, during and after release</a:t>
            </a:r>
            <a:endParaRPr lang="en-CA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 b="1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Layers of information </a:t>
            </a: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to address needs of different audiences</a:t>
            </a:r>
            <a:endParaRPr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514350" lvl="1" indent="-171450">
              <a:lnSpc>
                <a:spcPct val="120000"/>
              </a:lnSpc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 sz="1600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e.g., Key message approach, layers of information/tiers, boxes, case stories </a:t>
            </a:r>
            <a:endParaRPr sz="1600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Stronger inclusion of </a:t>
            </a:r>
            <a:r>
              <a:rPr lang="en-CA" b="1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multiple sources of knowledge</a:t>
            </a: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, including        Indigenous Knowledge</a:t>
            </a:r>
            <a:endParaRPr lang="en-CA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Explicitly discuss </a:t>
            </a:r>
            <a:r>
              <a:rPr lang="en-CA" b="1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knowledge gaps and emerging issues </a:t>
            </a: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to establish a baseline </a:t>
            </a:r>
            <a:endParaRPr lang="en-CA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Designed for </a:t>
            </a:r>
            <a:r>
              <a:rPr lang="en-CA" b="1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digital delivery</a:t>
            </a: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 (</a:t>
            </a:r>
            <a:r>
              <a:rPr lang="en-CA" u="sng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changingclimate.ca</a:t>
            </a:r>
            <a:r>
              <a:rPr lang="en-CA">
                <a:latin typeface="+mj-lt"/>
                <a:ea typeface="Segoe UI Symbol" panose="020B0502040204020203" pitchFamily="34" charset="0"/>
                <a:cs typeface="Calibri"/>
                <a:sym typeface="Calibri"/>
              </a:rPr>
              <a:t>) </a:t>
            </a:r>
            <a:endParaRPr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</p:txBody>
      </p:sp>
      <p:sp>
        <p:nvSpPr>
          <p:cNvPr id="354" name="Google Shape;354;p47"/>
          <p:cNvSpPr txBox="1">
            <a:spLocks noGrp="1"/>
          </p:cNvSpPr>
          <p:nvPr>
            <p:ph type="sldNum" idx="12"/>
          </p:nvPr>
        </p:nvSpPr>
        <p:spPr>
          <a:xfrm>
            <a:off x="6896100" y="4881564"/>
            <a:ext cx="2133675" cy="27382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fld id="{00000000-1234-1234-1234-123412341234}" type="slidenum">
              <a:rPr lang="en-CA"/>
              <a:pPr>
                <a:buClr>
                  <a:srgbClr val="000000"/>
                </a:buClr>
                <a:buSzPts val="1600"/>
              </a:pPr>
              <a:t>8</a:t>
            </a:fld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49A015-A31F-2344-85AA-40C898C11CB2}"/>
              </a:ext>
            </a:extLst>
          </p:cNvPr>
          <p:cNvSpPr txBox="1">
            <a:spLocks/>
          </p:cNvSpPr>
          <p:nvPr/>
        </p:nvSpPr>
        <p:spPr>
          <a:xfrm>
            <a:off x="-1" y="198463"/>
            <a:ext cx="9144001" cy="5654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251F91"/>
                </a:solidFill>
                <a:latin typeface="+mn-lt"/>
                <a:ea typeface="Segoe UI Symbol"/>
                <a:cs typeface="Arial"/>
              </a:rPr>
              <a:t>What’s new in this assessment process?</a:t>
            </a:r>
            <a:endParaRPr lang="en-US" sz="2400" b="1" i="1" dirty="0">
              <a:solidFill>
                <a:srgbClr val="251F91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5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/>
          <p:nvPr/>
        </p:nvSpPr>
        <p:spPr>
          <a:xfrm>
            <a:off x="360890" y="1071621"/>
            <a:ext cx="2672789" cy="356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en-CA" sz="1650" b="1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Key features include:</a:t>
            </a:r>
          </a:p>
          <a:p>
            <a:pPr>
              <a:buClr>
                <a:srgbClr val="000000"/>
              </a:buClr>
              <a:buSzPts val="2200"/>
            </a:pPr>
            <a:endParaRPr sz="1050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257175" indent="-257175"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 sz="165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Embedded videos</a:t>
            </a:r>
            <a:endParaRPr lang="en-CA" sz="1050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257175" indent="-257175"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 sz="165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Illustrative photos</a:t>
            </a:r>
          </a:p>
          <a:p>
            <a:pPr marL="257175" indent="-257175"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 sz="165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Shareable content</a:t>
            </a:r>
          </a:p>
          <a:p>
            <a:pPr marL="257175" indent="-257175"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 sz="165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Downloadable figures (some interactive)</a:t>
            </a:r>
            <a:endParaRPr lang="en-CA" sz="1050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257175" indent="-257175"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 sz="165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Hyperlinks between sections and reports</a:t>
            </a:r>
          </a:p>
          <a:p>
            <a:pPr marL="257175" indent="-257175"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 sz="165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Frequently Asked Questions</a:t>
            </a:r>
            <a:endParaRPr lang="en-CA" sz="1050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  <a:p>
            <a:pPr marL="257175" indent="-257175"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CA" sz="165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Map of case stories</a:t>
            </a:r>
          </a:p>
        </p:txBody>
      </p:sp>
      <p:sp>
        <p:nvSpPr>
          <p:cNvPr id="362" name="Google Shape;362;p48"/>
          <p:cNvSpPr txBox="1"/>
          <p:nvPr/>
        </p:nvSpPr>
        <p:spPr>
          <a:xfrm>
            <a:off x="1587853" y="4518369"/>
            <a:ext cx="7556147" cy="500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CA" sz="140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Reports are also available as accessible PDFs on the </a:t>
            </a:r>
          </a:p>
          <a:p>
            <a:pPr algn="ctr">
              <a:buClr>
                <a:srgbClr val="000000"/>
              </a:buClr>
              <a:buSzPts val="1800"/>
            </a:pPr>
            <a:r>
              <a:rPr lang="en-CA" sz="1400" u="sng">
                <a:latin typeface="+mj-lt"/>
                <a:ea typeface="Segoe UI Symbol" panose="020B0502040204020203" pitchFamily="34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NRCan website </a:t>
            </a:r>
            <a:r>
              <a:rPr lang="en-CA" sz="1400">
                <a:latin typeface="+mj-lt"/>
                <a:ea typeface="Segoe UI Symbol" panose="020B0502040204020203" pitchFamily="34" charset="0"/>
                <a:cs typeface="Arial"/>
                <a:sym typeface="Arial"/>
              </a:rPr>
              <a:t>and at </a:t>
            </a:r>
            <a:r>
              <a:rPr lang="en-CA" sz="1400" u="sng">
                <a:latin typeface="+mj-lt"/>
                <a:ea typeface="Segoe UI Symbol" panose="020B0502040204020203" pitchFamily="34" charset="0"/>
                <a:cs typeface="Arial"/>
                <a:sym typeface="Arial"/>
                <a:hlinkClick r:id="rId4"/>
              </a:rPr>
              <a:t>changingclimate.ca</a:t>
            </a:r>
            <a:endParaRPr lang="en-CA" sz="1400" u="sng">
              <a:latin typeface="+mj-lt"/>
              <a:ea typeface="Segoe UI Symbol" panose="020B0502040204020203" pitchFamily="34" charset="0"/>
              <a:cs typeface="Arial"/>
              <a:sym typeface="Arial"/>
            </a:endParaRPr>
          </a:p>
        </p:txBody>
      </p:sp>
      <p:pic>
        <p:nvPicPr>
          <p:cNvPr id="363" name="Google Shape;363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1277" y="1346186"/>
            <a:ext cx="5977890" cy="294894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8"/>
          <p:cNvSpPr txBox="1">
            <a:spLocks noGrp="1"/>
          </p:cNvSpPr>
          <p:nvPr>
            <p:ph type="sldNum" idx="12"/>
          </p:nvPr>
        </p:nvSpPr>
        <p:spPr>
          <a:xfrm>
            <a:off x="6896100" y="4881564"/>
            <a:ext cx="2133675" cy="27382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fld id="{00000000-1234-1234-1234-123412341234}" type="slidenum">
              <a:rPr lang="en-CA"/>
              <a:pPr>
                <a:buClr>
                  <a:srgbClr val="000000"/>
                </a:buClr>
                <a:buSzPts val="1600"/>
              </a:pPr>
              <a:t>9</a:t>
            </a:fld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49A015-A31F-2344-85AA-40C898C11CB2}"/>
              </a:ext>
            </a:extLst>
          </p:cNvPr>
          <p:cNvSpPr txBox="1">
            <a:spLocks/>
          </p:cNvSpPr>
          <p:nvPr/>
        </p:nvSpPr>
        <p:spPr>
          <a:xfrm>
            <a:off x="-1" y="258696"/>
            <a:ext cx="9144001" cy="5654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>
                <a:solidFill>
                  <a:srgbClr val="251F91"/>
                </a:solidFill>
                <a:ea typeface="Segoe UI Symbol"/>
                <a:cs typeface="Arial"/>
              </a:rPr>
              <a:t>All reports are being delivered digitally </a:t>
            </a:r>
          </a:p>
          <a:p>
            <a:r>
              <a:rPr lang="en-CA" sz="2400" b="1">
                <a:solidFill>
                  <a:srgbClr val="251F91"/>
                </a:solidFill>
                <a:ea typeface="Segoe UI Symbol"/>
                <a:cs typeface="Arial"/>
              </a:rPr>
              <a:t>(changingclimate.ca)</a:t>
            </a:r>
          </a:p>
        </p:txBody>
      </p:sp>
    </p:spTree>
    <p:extLst>
      <p:ext uri="{BB962C8B-B14F-4D97-AF65-F5344CB8AC3E}">
        <p14:creationId xmlns:p14="http://schemas.microsoft.com/office/powerpoint/2010/main" val="3449250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240108|-11700327|-8754175|-9605520|-12039861|NRCan&quot;,&quot;Id&quot;:&quot;6388d9153446455780f2c06c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c7da281-a605-4712-b8f4-62fe026b45ba">CAZ6K6P636TC-422874642-29</_dlc_DocId>
    <_dlc_DocIdUrl xmlns="2c7da281-a605-4712-b8f4-62fe026b45ba">
      <Url>https://yukoncollege.sharepoint.com/sites/yc/offices/research/N193_NorthChapter/_layouts/15/DocIdRedir.aspx?ID=CAZ6K6P636TC-422874642-29</Url>
      <Description>CAZ6K6P636TC-422874642-29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8C289704A8144BBE50847D58364B6" ma:contentTypeVersion="4" ma:contentTypeDescription="Create a new document." ma:contentTypeScope="" ma:versionID="ad658d293488939b4857af8db4108812">
  <xsd:schema xmlns:xsd="http://www.w3.org/2001/XMLSchema" xmlns:xs="http://www.w3.org/2001/XMLSchema" xmlns:p="http://schemas.microsoft.com/office/2006/metadata/properties" xmlns:ns2="3655bcb8-7b07-4432-b1eb-00cb4e3afb89" xmlns:ns3="2c7da281-a605-4712-b8f4-62fe026b45ba" targetNamespace="http://schemas.microsoft.com/office/2006/metadata/properties" ma:root="true" ma:fieldsID="3a56cc661514f21f14ae8c109e90c24f" ns2:_="" ns3:_="">
    <xsd:import namespace="3655bcb8-7b07-4432-b1eb-00cb4e3afb89"/>
    <xsd:import namespace="2c7da281-a605-4712-b8f4-62fe026b45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5bcb8-7b07-4432-b1eb-00cb4e3afb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a281-a605-4712-b8f4-62fe026b45ba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95114F5-29C3-4D9A-B961-72E70F3A0D85}">
  <ds:schemaRefs>
    <ds:schemaRef ds:uri="http://purl.org/dc/elements/1.1/"/>
    <ds:schemaRef ds:uri="http://schemas.microsoft.com/office/2006/metadata/properties"/>
    <ds:schemaRef ds:uri="http://purl.org/dc/terms/"/>
    <ds:schemaRef ds:uri="3655bcb8-7b07-4432-b1eb-00cb4e3afb89"/>
    <ds:schemaRef ds:uri="http://schemas.microsoft.com/office/2006/documentManagement/types"/>
    <ds:schemaRef ds:uri="http://schemas.microsoft.com/office/infopath/2007/PartnerControls"/>
    <ds:schemaRef ds:uri="2c7da281-a605-4712-b8f4-62fe026b45b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6E6F093-6610-450D-B914-E4F9A361CD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587797-7DE9-48B7-8BF0-ED3CCF0FD56F}">
  <ds:schemaRefs>
    <ds:schemaRef ds:uri="2c7da281-a605-4712-b8f4-62fe026b45ba"/>
    <ds:schemaRef ds:uri="3655bcb8-7b07-4432-b1eb-00cb4e3afb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B359DC0-52FD-48A3-83F5-582D0CD9392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1385</Words>
  <Application>Microsoft Office PowerPoint</Application>
  <PresentationFormat>On-screen Show (16:9)</PresentationFormat>
  <Paragraphs>183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Open Sans</vt:lpstr>
      <vt:lpstr>Roboto</vt:lpstr>
      <vt:lpstr>Segoe UI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  <vt:lpstr>Canada in a Changing Climate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approach for the Northern Canada chapter</vt:lpstr>
      <vt:lpstr>Cross-cutting issues form a foundation  for efforts to build resilience</vt:lpstr>
      <vt:lpstr>Northern Canada Chapter: Key Messages</vt:lpstr>
      <vt:lpstr>Key Message #1</vt:lpstr>
      <vt:lpstr>Key Message #2</vt:lpstr>
      <vt:lpstr>Key Message #2 (continued)</vt:lpstr>
      <vt:lpstr>Key Message #3</vt:lpstr>
      <vt:lpstr>Key Message #4</vt:lpstr>
      <vt:lpstr>Key Message #5</vt:lpstr>
      <vt:lpstr>Emerging issues and knowledge gaps</vt:lpstr>
      <vt:lpstr>Through the Trello board, you can access ready-made communications products for promoting the chapter on social media and with your networks</vt:lpstr>
    </vt:vector>
  </TitlesOfParts>
  <Company>NRCan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Thierry L'Ecuyer</dc:creator>
  <cp:lastModifiedBy>Lulham, Nicole</cp:lastModifiedBy>
  <cp:revision>9</cp:revision>
  <dcterms:created xsi:type="dcterms:W3CDTF">2018-05-18T18:38:38Z</dcterms:created>
  <dcterms:modified xsi:type="dcterms:W3CDTF">2022-12-01T16:40:53Z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0x0101000FB8C289704A8144BBE50847D58364B6</vt:lpwstr>
  </property>
  <property fmtid="{D5CDD505-2E9C-101B-9397-08002B2CF9AE}" pid="3" name="_dlc_DocIdItemGuid">
    <vt:lpwstr>0c2ed01e-2228-4418-a021-7539e27d1be3</vt:lpwstr>
  </property>
</Properties>
</file>